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57" r:id="rId4"/>
    <p:sldId id="259" r:id="rId5"/>
    <p:sldId id="260" r:id="rId6"/>
    <p:sldId id="261" r:id="rId7"/>
    <p:sldId id="297" r:id="rId8"/>
    <p:sldId id="285" r:id="rId9"/>
    <p:sldId id="286" r:id="rId10"/>
    <p:sldId id="287" r:id="rId11"/>
    <p:sldId id="288" r:id="rId12"/>
    <p:sldId id="289" r:id="rId13"/>
    <p:sldId id="290" r:id="rId14"/>
    <p:sldId id="296" r:id="rId15"/>
    <p:sldId id="279" r:id="rId16"/>
    <p:sldId id="291" r:id="rId17"/>
    <p:sldId id="280" r:id="rId18"/>
    <p:sldId id="268" r:id="rId19"/>
    <p:sldId id="292" r:id="rId20"/>
    <p:sldId id="294" r:id="rId21"/>
    <p:sldId id="295" r:id="rId22"/>
    <p:sldId id="301" r:id="rId23"/>
    <p:sldId id="300" r:id="rId24"/>
    <p:sldId id="262" r:id="rId25"/>
    <p:sldId id="263" r:id="rId26"/>
    <p:sldId id="299" r:id="rId27"/>
    <p:sldId id="302" r:id="rId28"/>
    <p:sldId id="304" r:id="rId29"/>
    <p:sldId id="303" r:id="rId30"/>
    <p:sldId id="278" r:id="rId31"/>
    <p:sldId id="269" r:id="rId32"/>
    <p:sldId id="271" r:id="rId33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8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уровень развития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начало учебного года</c:v>
                </c:pt>
                <c:pt idx="1">
                  <c:v>конец учебного года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</c:v>
                </c:pt>
                <c:pt idx="1">
                  <c:v>0.4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уровень развития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начало учебного года</c:v>
                </c:pt>
                <c:pt idx="1">
                  <c:v>конец учебного года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0.4</c:v>
                </c:pt>
                <c:pt idx="1">
                  <c:v>0.60000000000000042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 уровень развития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начало учебного года</c:v>
                </c:pt>
                <c:pt idx="1">
                  <c:v>конец учебного года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0%">
                  <c:v>0.4</c:v>
                </c:pt>
                <c:pt idx="1">
                  <c:v>0</c:v>
                </c:pt>
              </c:numCache>
            </c:numRef>
          </c:val>
        </c:ser>
        <c:axId val="133553536"/>
        <c:axId val="133555328"/>
      </c:barChart>
      <c:catAx>
        <c:axId val="133553536"/>
        <c:scaling>
          <c:orientation val="minMax"/>
        </c:scaling>
        <c:axPos val="b"/>
        <c:tickLblPos val="nextTo"/>
        <c:crossAx val="133555328"/>
        <c:crosses val="autoZero"/>
        <c:auto val="1"/>
        <c:lblAlgn val="ctr"/>
        <c:lblOffset val="100"/>
      </c:catAx>
      <c:valAx>
        <c:axId val="133555328"/>
        <c:scaling>
          <c:orientation val="minMax"/>
        </c:scaling>
        <c:axPos val="l"/>
        <c:majorGridlines/>
        <c:numFmt formatCode="0%" sourceLinked="1"/>
        <c:tickLblPos val="nextTo"/>
        <c:crossAx val="133553536"/>
        <c:crosses val="autoZero"/>
        <c:crossBetween val="between"/>
      </c:valAx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14763-4C4D-4DF8-B2A3-8CBEB6F242C5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6A079-AB91-4461-8EE8-242F5FB4B3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A079-AB91-4461-8EE8-242F5FB4B3D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emf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2.em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yandex.ru/images/_crpd/VP1iY5606/f7bf3fsim/hgN0TYqR1PGVnVO1reGrEk6I-jOpMynZB4_eiHKBv1NhOlJ_RNt9AJQr0JEFTKjg1SI7IHZeaS7RIaEDA6rk_tsCeGSzpJX40cQWrR2NlmYK1I9-xH8o4X--g5gOma5GUV8KSv33DQGtXoUNDVSk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68341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15888"/>
            <a:ext cx="7772400" cy="4249737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 дошкольное образовательное учреждение «Детский сад  «Байр» </a:t>
            </a:r>
            <a:r>
              <a:rPr lang="ru-RU" sz="2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п.Цаган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Аман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«Основы финансовой грамотности  дошкольников»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2700" y="0"/>
            <a:ext cx="9156700" cy="68707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14810" y="5500702"/>
            <a:ext cx="1807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29.10.2021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5="http://schemas.microsoft.com/office/powerpoint/2012/main" xmlns:p14="http://schemas.microsoft.com/office/powerpoint/2010/main" val="39713842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1691218/acaa8adb-ffa7-45df-a383-9e7366054057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57150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Современная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жизнь диктует свои стандарты: в условиях рыночной экономики человеку в любом возрасте, чтобы быть успешным, необходимо быть финансово грамотным. Поэтому обучение основам экономических знаний необходимо начинать уже в детском саду, ведь представления о деньгах и их применении начинают формироваться в дошкольном возрасте.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608211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get-pdb/1691218/acaa8adb-ffa7-45df-a383-9e7366054057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6" descr="приказ 001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071802" y="214290"/>
            <a:ext cx="4500594" cy="6240853"/>
          </a:xfrm>
        </p:spPr>
      </p:pic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13394585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www.free-wallpapers.su/data/media/2281/big/mon0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1214422"/>
            <a:ext cx="8229600" cy="450059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1. </a:t>
            </a:r>
            <a:r>
              <a:rPr lang="ru-RU" sz="2000" b="1" dirty="0" smtClean="0">
                <a:solidFill>
                  <a:srgbClr val="002060"/>
                </a:solidFill>
              </a:rPr>
              <a:t>Создание творческой группы по внедрению в МКДОУ «Детский сад «Байр» основ финансовой грамотности дошкольников.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2. Подбор и разработка нормативно - правового обеспечения для формирования и развития финансовой грамотности дошкольников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3. Подготовка материально – технической базы для формирования и развития финансовой грамотности дошкольников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4. Разработка методических рекомендаций для педагогов по изучению литературы по финансовой грамотности дошкольников. Мероприятия с педагогами.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5. Организация и проведение социологического опроса «Значимость финансовой грамотности дошкольников».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6. Повышение квалификации педагогов по вопросам реализации программ по основам финансовой грамотности.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7. Создание </a:t>
            </a:r>
            <a:r>
              <a:rPr lang="ru-RU" sz="2000" b="1" dirty="0" err="1" smtClean="0">
                <a:solidFill>
                  <a:srgbClr val="002060"/>
                </a:solidFill>
              </a:rPr>
              <a:t>образовательно</a:t>
            </a:r>
            <a:r>
              <a:rPr lang="ru-RU" sz="2000" b="1" dirty="0" smtClean="0">
                <a:solidFill>
                  <a:srgbClr val="002060"/>
                </a:solidFill>
              </a:rPr>
              <a:t> – развивающей среды, в соответствии с ФГОС, способствующей формированию и развитию финансовой грамотности дошкольников 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</a:rPr>
              <a:t>8. Формирование предложений и внесение изменений в ООП, включение раздела «Основы финансовой грамотности».</a:t>
            </a:r>
            <a:br>
              <a:rPr lang="ru-RU" sz="2000" b="1" dirty="0" smtClean="0">
                <a:solidFill>
                  <a:srgbClr val="002060"/>
                </a:solidFill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787187" y="-8043863"/>
            <a:ext cx="3960000" cy="277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p14="http://schemas.microsoft.com/office/powerpoint/2010/main" xmlns:p15="http://schemas.microsoft.com/office/powerpoint/2012/main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p14="http://schemas.microsoft.com/office/powerpoint/2010/main" xmlns:p15="http://schemas.microsoft.com/office/powerpoint/2012/main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24223283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www.free-wallpapers.su/data/media/2281/big/mon0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6" descr="программа семинара фг 001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928662" y="857232"/>
            <a:ext cx="3454400" cy="4525963"/>
          </a:xfrm>
        </p:spPr>
      </p:pic>
      <p:pic>
        <p:nvPicPr>
          <p:cNvPr id="8" name="Содержимое 7" descr="сертификат фг БРМ 001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643438" y="785794"/>
            <a:ext cx="3289300" cy="4525963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5238080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Семинар-практикум «Знакомство дошкольников с финансовой грамотностью, через использования дидактических и сюжетно-ролевых игр»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20201026_14093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71472" y="2143116"/>
            <a:ext cx="4038600" cy="3028950"/>
          </a:xfrm>
        </p:spPr>
      </p:pic>
      <p:pic>
        <p:nvPicPr>
          <p:cNvPr id="8" name="Содержимое 7" descr="20201026_14132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072066" y="1428736"/>
            <a:ext cx="3394472" cy="4525963"/>
          </a:xfrm>
        </p:spPr>
      </p:pic>
      <p:pic>
        <p:nvPicPr>
          <p:cNvPr id="6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Дидактическая игра «Кому что подарить»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1" name="Содержимое 10" descr="IMG-31adc31b8856d2e2bec2a2a7716eb667-V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57200" y="1941060"/>
            <a:ext cx="4038600" cy="3844242"/>
          </a:xfrm>
        </p:spPr>
      </p:pic>
      <p:pic>
        <p:nvPicPr>
          <p:cNvPr id="12" name="Содержимое 11" descr="IMG-8fdca5bb235b5ad54e72659763bc67ff-V.jpg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  <p:pic>
        <p:nvPicPr>
          <p:cNvPr id="6" name="Picture 22" descr="Рисунок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Содержимое 9" descr="20201026_14160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42910" y="1000108"/>
            <a:ext cx="4038600" cy="3028950"/>
          </a:xfrm>
        </p:spPr>
      </p:pic>
      <p:pic>
        <p:nvPicPr>
          <p:cNvPr id="11" name="Содержимое 10" descr="20210129_090523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86314" y="2428868"/>
            <a:ext cx="4038600" cy="3028950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Открытый показ занятия по финансовой грамотности в старшей группе.</a:t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> Воспитатель Кейгер Н.В.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15" name="Содержимое 14" descr="20200313_10201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571612"/>
            <a:ext cx="6232019" cy="4674015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Содержимое 7" descr="20200313_10315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309533" y="285728"/>
            <a:ext cx="4095778" cy="3071834"/>
          </a:xfrm>
        </p:spPr>
      </p:pic>
      <p:pic>
        <p:nvPicPr>
          <p:cNvPr id="9" name="Содержимое 8" descr="20200313_104259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14876" y="3429000"/>
            <a:ext cx="4071966" cy="3053975"/>
          </a:xfrm>
        </p:spPr>
      </p:pic>
      <p:pic>
        <p:nvPicPr>
          <p:cNvPr id="10" name="Содержимое 15" descr="20200313_10415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357166"/>
            <a:ext cx="3976716" cy="2982537"/>
          </a:xfrm>
          <a:prstGeom prst="rect">
            <a:avLst/>
          </a:prstGeom>
        </p:spPr>
      </p:pic>
      <p:pic>
        <p:nvPicPr>
          <p:cNvPr id="11" name="Содержимое 11" descr="20200313_1032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7158" y="3500438"/>
            <a:ext cx="4038600" cy="3028950"/>
          </a:xfrm>
          <a:prstGeom prst="rect">
            <a:avLst/>
          </a:prstGeom>
        </p:spPr>
      </p:pic>
      <p:pic>
        <p:nvPicPr>
          <p:cNvPr id="7" name="Picture 22" descr="Рисунок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472" y="357166"/>
            <a:ext cx="8229600" cy="1143000"/>
          </a:xfrm>
        </p:spPr>
        <p:txBody>
          <a:bodyPr/>
          <a:lstStyle/>
          <a:p>
            <a:r>
              <a:rPr lang="ru-RU" dirty="0" err="1" smtClean="0">
                <a:solidFill>
                  <a:srgbClr val="002060"/>
                </a:solidFill>
              </a:rPr>
              <a:t>Вебинар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4" name="Содержимое 13" descr="в 00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43438" y="2285992"/>
            <a:ext cx="4038600" cy="2830112"/>
          </a:xfrm>
        </p:spPr>
      </p:pic>
      <p:pic>
        <p:nvPicPr>
          <p:cNvPr id="17" name="Содержимое 16" descr="Screenshot_20201028-110358_Webinar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57158" y="1500174"/>
            <a:ext cx="3944679" cy="3000396"/>
          </a:xfrm>
        </p:spPr>
      </p:pic>
      <p:pic>
        <p:nvPicPr>
          <p:cNvPr id="7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Педсовет «Формирование финансовой грамотности дошкольников"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1" name="Содержимое 10" descr="20210129_09052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pic>
        <p:nvPicPr>
          <p:cNvPr id="10" name="Содержимое 9" descr="20210129_09052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7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43108" y="285728"/>
          <a:ext cx="4214842" cy="5954744"/>
        </p:xfrm>
        <a:graphic>
          <a:graphicData uri="http://schemas.openxmlformats.org/presentationml/2006/ole">
            <p:oleObj spid="_x0000_s1026" name="Acrobat Document" r:id="rId4" imgW="5667375" imgH="8019931" progId="AcroExch.Document.DC">
              <p:embed/>
            </p:oleObj>
          </a:graphicData>
        </a:graphic>
      </p:graphicFrame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58605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6" descr="20211025_143557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071538" y="714356"/>
            <a:ext cx="3394075" cy="4525963"/>
          </a:xfrm>
        </p:spPr>
      </p:pic>
      <p:pic>
        <p:nvPicPr>
          <p:cNvPr id="8" name="Содержимое 7" descr="20211025_143639.jpg"/>
          <p:cNvPicPr>
            <a:picLocks noGrp="1" noChangeAspect="1"/>
          </p:cNvPicPr>
          <p:nvPr>
            <p:ph sz="half" idx="4294967295"/>
          </p:nvPr>
        </p:nvPicPr>
        <p:blipFill>
          <a:blip r:embed="rId4" cstate="print"/>
          <a:stretch>
            <a:fillRect/>
          </a:stretch>
        </p:blipFill>
        <p:spPr>
          <a:xfrm>
            <a:off x="4714876" y="2071678"/>
            <a:ext cx="4038600" cy="3028950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357381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Сюжетно-ролевая игра «Банк»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" name="Содержимое 9" descr="IMG_66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1" name="Содержимое 10" descr="IMG_661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-e95cb0dd04da17179a5886cfdc037b87-V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214414" y="857232"/>
            <a:ext cx="2546350" cy="4525963"/>
          </a:xfrm>
        </p:spPr>
      </p:pic>
      <p:pic>
        <p:nvPicPr>
          <p:cNvPr id="6" name="Содержимое 5" descr="IMG-ca8c8a260730990b855a4dea9edec7d9-V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357686" y="1714488"/>
            <a:ext cx="4038600" cy="2271713"/>
          </a:xfrm>
        </p:spPr>
      </p:pic>
      <p:pic>
        <p:nvPicPr>
          <p:cNvPr id="4" name="Рисунок 3" descr="352547_stock-photo-bank-of-cute-banknot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3857628"/>
            <a:ext cx="2857520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Сюжетно-ролевая игра «Магазин»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" name="Содержимое 9" descr="IMG-cc60137b50d35e3bd56365ab4b4f6cf3-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500174"/>
            <a:ext cx="4038600" cy="3028950"/>
          </a:xfrm>
        </p:spPr>
      </p:pic>
      <p:pic>
        <p:nvPicPr>
          <p:cNvPr id="11" name="Содержимое 10" descr="IMG-cb610398c1e6e19bf2d62817fd50804d-V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2714620"/>
            <a:ext cx="4038600" cy="3028950"/>
          </a:xfrm>
        </p:spPr>
      </p:pic>
      <p:pic>
        <p:nvPicPr>
          <p:cNvPr id="12" name="Рисунок 11" descr="352547_stock-photo-bank-of-cute-banknot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422" y="4000480"/>
            <a:ext cx="2857520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vatars.mds.yandex.net/get-zen_doc/119173/pub_5c48310243099005c7bf9f09_5c4833269f7f1500b75abd54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332627" cy="6921699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Взаимодействие с семьей</a:t>
            </a:r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4" descr="1545398199_a630d708e8442dc65bc0426ab8f694f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212976"/>
            <a:ext cx="3259638" cy="3264653"/>
          </a:xfrm>
          <a:prstGeom prst="rect">
            <a:avLst/>
          </a:prstGeom>
        </p:spPr>
      </p:pic>
      <p:sp>
        <p:nvSpPr>
          <p:cNvPr id="5" name="Облако 4"/>
          <p:cNvSpPr/>
          <p:nvPr/>
        </p:nvSpPr>
        <p:spPr>
          <a:xfrm>
            <a:off x="285720" y="1124744"/>
            <a:ext cx="3638208" cy="129614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анкетирование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верх 5"/>
          <p:cNvSpPr/>
          <p:nvPr/>
        </p:nvSpPr>
        <p:spPr>
          <a:xfrm>
            <a:off x="1643041" y="2564904"/>
            <a:ext cx="238297" cy="5760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3714744" y="1285860"/>
            <a:ext cx="3714776" cy="1200152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консультации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4929190" y="2786058"/>
            <a:ext cx="3714776" cy="1200152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одительские собрания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5000628" y="4357694"/>
            <a:ext cx="3714776" cy="1807610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 обогащенние 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развивающей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2199163">
            <a:off x="3511305" y="2402302"/>
            <a:ext cx="249303" cy="12714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 rot="4364668">
            <a:off x="4093072" y="3347387"/>
            <a:ext cx="265166" cy="11523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верх 11"/>
          <p:cNvSpPr/>
          <p:nvPr/>
        </p:nvSpPr>
        <p:spPr>
          <a:xfrm rot="5400000">
            <a:off x="3866656" y="4359936"/>
            <a:ext cx="291984" cy="12627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12594566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Консультации для родителей: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IMG-87975cdc9ed5dffb18992ae7d42551e6-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tatic6.depositphotos.com/1010485/574/i/950/depositphotos_5746291-stock-photo-money-fra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509" y="7937"/>
            <a:ext cx="9156509" cy="6850064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764704"/>
            <a:ext cx="6408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7" descr="IMG-dca4e3fe663fcfe9600064e86398b52a-V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785786" y="1857364"/>
            <a:ext cx="4038600" cy="3028950"/>
          </a:xfrm>
        </p:spPr>
      </p:pic>
      <p:pic>
        <p:nvPicPr>
          <p:cNvPr id="9" name="Содержимое 8" descr="IMG-017414cbe4a4ad082dd81a7821ab6904-V.jpg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4929190" y="1142984"/>
            <a:ext cx="3394075" cy="4525962"/>
          </a:xfrm>
        </p:spPr>
      </p:pic>
      <p:pic>
        <p:nvPicPr>
          <p:cNvPr id="6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23503069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tatic6.depositphotos.com/1010485/574/i/950/depositphotos_5746291-stock-photo-money-fram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509" y="7937"/>
            <a:ext cx="9156509" cy="6850064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764704"/>
            <a:ext cx="64087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IMG-ef275c4bfb7dbd928bbf3b222cdc8c61-V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000232" y="857232"/>
            <a:ext cx="5143536" cy="5143536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23503069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Кружок по финансовой грамотности</a:t>
            </a:r>
            <a:endParaRPr lang="ru-RU" dirty="0"/>
          </a:p>
        </p:txBody>
      </p:sp>
      <p:pic>
        <p:nvPicPr>
          <p:cNvPr id="4" name="Содержимое 3" descr="IMG-5ef55645f8013351e888c4d1a4b8edde-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ds05.infourok.ru/uploads/ex/04e8/001219cf-7d5629c7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8286808" cy="6215107"/>
          </a:xfrm>
          <a:prstGeom prst="rect">
            <a:avLst/>
          </a:prstGeom>
          <a:noFill/>
        </p:spPr>
      </p:pic>
      <p:pic>
        <p:nvPicPr>
          <p:cNvPr id="3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s://www.free-wallpapers.su/data/media/2281/big/mon0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Помочь детям пяти–семи лет войти в социально-экономическую жизнь, способствовать формированию основ финансовой грамотности у детей данного возраста.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Помочь дошкольнику выработать следующие умения, навыки и личностные качества: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понимать и ценить окружающий предметный мир (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вещей как результат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труда людей);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уважать людей, умеющих трудиться и честно зарабатывать деньги;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осознавать взаимосвязь понятий «труд — продукт — деньги» и «стоимость продукта в зависимости от его качества», видеть красоту человеческого творения;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признавать авторитетными качества человека-хозяина: бережливость, рациональность, экономность, трудолюбие и вместе с тем — щедрость, благородство, честность, отзывчивость, сочувствие (примеры меценатства, материальной взаимопомощи, поддержки и т. п.);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рационально оценивать способы и средства выполнения желаний, корректировать собственные потребности, выстраивать их иерархию и временную перспективу реализации;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применять полученные умения и навыки в реальных жизненных ситуациях</a:t>
            </a:r>
            <a:r>
              <a:rPr lang="ru-RU" sz="1800" dirty="0" smtClean="0">
                <a:solidFill>
                  <a:srgbClr val="002060"/>
                </a:solidFill>
              </a:rPr>
              <a:t>.</a:t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782454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avatars.mds.yandex.net/get-zen_doc/119173/pub_5c48310243099005c7bf9f09_5c4833269f7f1500b75abd54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066" y="0"/>
            <a:ext cx="9171066" cy="6872401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23426"/>
          </a:xfrm>
        </p:spPr>
        <p:txBody>
          <a:bodyPr>
            <a:normAutofit/>
          </a:bodyPr>
          <a:lstStyle/>
          <a:p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Методы и приемы работы с детьми по финансовой </a:t>
            </a:r>
            <a:r>
              <a:rPr lang="ru-RU" sz="2800" b="1" i="1" smtClean="0">
                <a:latin typeface="Times New Roman" pitchFamily="18" charset="0"/>
                <a:cs typeface="Times New Roman" pitchFamily="18" charset="0"/>
              </a:rPr>
              <a:t>грамотности</a:t>
            </a:r>
            <a:br>
              <a:rPr lang="ru-RU" sz="2800" b="1" i="1" smtClean="0">
                <a:latin typeface="Times New Roman" pitchFamily="18" charset="0"/>
                <a:cs typeface="Times New Roman" pitchFamily="18" charset="0"/>
              </a:rPr>
            </a:br>
            <a:endParaRPr lang="ru-RU" sz="2800" b="1" i="1"/>
          </a:p>
        </p:txBody>
      </p:sp>
      <p:sp>
        <p:nvSpPr>
          <p:cNvPr id="4" name="Облако 3"/>
          <p:cNvSpPr/>
          <p:nvPr/>
        </p:nvSpPr>
        <p:spPr>
          <a:xfrm>
            <a:off x="0" y="1450412"/>
            <a:ext cx="3357554" cy="898468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интеллектуальные игры и развлечения </a:t>
            </a:r>
          </a:p>
        </p:txBody>
      </p:sp>
      <p:pic>
        <p:nvPicPr>
          <p:cNvPr id="5" name="Picture 2" descr="F:\методическая работа 2019\план на 2019-2020 уч.год\семинары\семинар финансовая грамотность\финансовая грамотность\shutterstock-3887305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057" y="2718464"/>
            <a:ext cx="3087565" cy="3356576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лако 5"/>
          <p:cNvSpPr/>
          <p:nvPr/>
        </p:nvSpPr>
        <p:spPr>
          <a:xfrm>
            <a:off x="3206622" y="1450412"/>
            <a:ext cx="3653725" cy="127224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сюжетно-ролевые, дидактические, настольные игры</a:t>
            </a:r>
          </a:p>
        </p:txBody>
      </p:sp>
      <p:sp>
        <p:nvSpPr>
          <p:cNvPr id="7" name="Облако 6"/>
          <p:cNvSpPr/>
          <p:nvPr/>
        </p:nvSpPr>
        <p:spPr>
          <a:xfrm>
            <a:off x="5796136" y="2566770"/>
            <a:ext cx="3168352" cy="1197611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тематические занятия</a:t>
            </a:r>
          </a:p>
        </p:txBody>
      </p:sp>
      <p:sp>
        <p:nvSpPr>
          <p:cNvPr id="8" name="Облако 7"/>
          <p:cNvSpPr/>
          <p:nvPr/>
        </p:nvSpPr>
        <p:spPr>
          <a:xfrm>
            <a:off x="5436096" y="3857629"/>
            <a:ext cx="3168352" cy="1071570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mtClean="0"/>
              <a:t>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беседы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4436368" y="5021560"/>
            <a:ext cx="3168352" cy="1197611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 чтение стихов, сказок, пословиц, поговорок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16200000">
            <a:off x="770432" y="2650647"/>
            <a:ext cx="978408" cy="1440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9288859">
            <a:off x="2089272" y="2761862"/>
            <a:ext cx="1147683" cy="94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0459077">
            <a:off x="2840001" y="3603182"/>
            <a:ext cx="1979522" cy="89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1222991" flipV="1">
            <a:off x="3360731" y="4513503"/>
            <a:ext cx="1549622" cy="143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707973">
            <a:off x="2979786" y="5411232"/>
            <a:ext cx="1238066" cy="164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2" descr="Рисунок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29136117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285852" y="642919"/>
            <a:ext cx="6929486" cy="150019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 кружка состоит из четырех блоков, связанные между собой задачами и содержанием: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0" y="2428868"/>
            <a:ext cx="8358214" cy="3209932"/>
          </a:xfrm>
        </p:spPr>
        <p:txBody>
          <a:bodyPr>
            <a:noAutofit/>
          </a:bodyPr>
          <a:lstStyle/>
          <a:p>
            <a:pPr lvl="0"/>
            <a:r>
              <a:rPr lang="ru-RU" b="1" dirty="0" smtClean="0">
                <a:solidFill>
                  <a:srgbClr val="002060"/>
                </a:solidFill>
                <a:cs typeface="Andalus" pitchFamily="18" charset="-78"/>
              </a:rPr>
              <a:t>Труд и продукт (товар);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  <a:cs typeface="Andalus" pitchFamily="18" charset="-78"/>
              </a:rPr>
              <a:t>Деньги и цена (стоимость);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  <a:cs typeface="Andalus" pitchFamily="18" charset="-78"/>
              </a:rPr>
              <a:t>Реклама: правда и ложь, разум и качество. Желание и возможности.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  <a:cs typeface="Andalus" pitchFamily="18" charset="-78"/>
              </a:rPr>
              <a:t>Полезные экономические навыки и привычки в быту.</a:t>
            </a:r>
          </a:p>
          <a:p>
            <a:endParaRPr lang="ru-RU" sz="3600" dirty="0">
              <a:cs typeface="Andalus" pitchFamily="18" charset="-78"/>
            </a:endParaRPr>
          </a:p>
        </p:txBody>
      </p:sp>
      <p:pic>
        <p:nvPicPr>
          <p:cNvPr id="5" name="Рисунок 4" descr="monety-opt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7023" y="4857760"/>
            <a:ext cx="2166977" cy="200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-9c41f907a900b3a96a03fedabbbd6691-V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57158" y="1142984"/>
            <a:ext cx="4214842" cy="4214842"/>
          </a:xfrm>
        </p:spPr>
      </p:pic>
      <p:pic>
        <p:nvPicPr>
          <p:cNvPr id="6" name="Содержимое 5" descr="IMG-9c587b82400db8a99680b0525c04fc5b-V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357298"/>
            <a:ext cx="4038600" cy="2271712"/>
          </a:xfrm>
        </p:spPr>
      </p:pic>
      <p:pic>
        <p:nvPicPr>
          <p:cNvPr id="7" name="Рисунок 6" descr="monety-opt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4286256"/>
            <a:ext cx="2166977" cy="200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2" descr="Рисунок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f182605db15af1419fed6d51b38830d8-V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85918" y="357166"/>
            <a:ext cx="5857916" cy="5857916"/>
          </a:xfrm>
        </p:spPr>
      </p:pic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0" y="642917"/>
            <a:ext cx="8286776" cy="642957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  Мониторинг знаний детей 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по  финансовой грамотности 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          2020-2021учебный год (кружковая работа)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214414" y="1857364"/>
          <a:ext cx="7215238" cy="453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Читаем с детьми: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10071623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285860"/>
            <a:ext cx="2343150" cy="2543175"/>
          </a:xfrm>
        </p:spPr>
      </p:pic>
      <p:pic>
        <p:nvPicPr>
          <p:cNvPr id="11" name="Содержимое 10" descr="читает книги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071802" y="1500174"/>
            <a:ext cx="2545854" cy="4525963"/>
          </a:xfrm>
        </p:spPr>
      </p:pic>
      <p:pic>
        <p:nvPicPr>
          <p:cNvPr id="6" name="Рисунок 5" descr="10225647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1357298"/>
            <a:ext cx="2786082" cy="2643205"/>
          </a:xfrm>
          <a:prstGeom prst="rect">
            <a:avLst/>
          </a:prstGeom>
        </p:spPr>
      </p:pic>
      <p:pic>
        <p:nvPicPr>
          <p:cNvPr id="8" name="Рисунок 7" descr="s9750755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3929066"/>
            <a:ext cx="2214578" cy="2725155"/>
          </a:xfrm>
          <a:prstGeom prst="rect">
            <a:avLst/>
          </a:prstGeom>
        </p:spPr>
      </p:pic>
      <p:pic>
        <p:nvPicPr>
          <p:cNvPr id="9" name="Рисунок 8" descr="75801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322" y="4000504"/>
            <a:ext cx="2500331" cy="2714620"/>
          </a:xfrm>
          <a:prstGeom prst="rect">
            <a:avLst/>
          </a:prstGeom>
        </p:spPr>
      </p:pic>
      <p:pic>
        <p:nvPicPr>
          <p:cNvPr id="12" name="Picture 22" descr="Рисунок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ongruble.ru/wp-content/uploads/2019/03/245db903f65d432600fdb06169ca4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58606" cy="6858000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результаты-дети должны понять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что…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214422"/>
            <a:ext cx="59766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1.               Деньги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не появляются сами собой, а зарабатываются.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2.	Сначала зарабатываем – потом тратим: соответственно, чем больше зарабатываешь и разумнее тратишь, тем больше можешь купить.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3.	Стоимость товара зависит от его качества, нужности и от того, насколько сложно его произвести 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4.	Деньги любят счет (дети должны уметь считать деньги, например, сдачу в магазине, деньги, которые они могут потратить в магазине).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5.	Финансы нужно планировать (приучаем вести учет доходов и расходов в краткосрочном периоде).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6.	Твои деньги бывают объектом чужого интереса (дети должны знать элементарные правила финансовой безопасности).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7.	Не все продается и покупается (дети должны понимать, что главные ценности – жизнь, отношения, радость близких людей – за деньги не купишь).</a:t>
            </a:r>
          </a:p>
          <a:p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8.	Финансы – это интересно и увлекательно.</a:t>
            </a:r>
          </a:p>
        </p:txBody>
      </p:sp>
      <p:pic>
        <p:nvPicPr>
          <p:cNvPr id="5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33948633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s1.1zoom.me/big3/453/Money_Banknotes_Dollars_Trees_Gray_background_569848_4700x3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p14="http://schemas.microsoft.com/office/powerpoint/2010/main" xmlns:p15="http://schemas.microsoft.com/office/powerpoint/2012/main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"/>
            <a:ext cx="9252520" cy="6858001"/>
          </a:xfrm>
          <a:prstGeom prst="rect">
            <a:avLst/>
          </a:prstGeom>
          <a:noFill/>
          <a:extLst>
            <a:ext uri="{909E8E84-426E-40DD-AFC4-6F175D3DCCD1}">
              <a14:hiddenFill xmlns="" xmlns:p14="http://schemas.microsoft.com/office/powerpoint/2010/main" xmlns:p15="http://schemas.microsoft.com/office/powerpoint/2012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1556792"/>
            <a:ext cx="388843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</a:t>
            </a:r>
            <a:endParaRPr lang="ru-RU" sz="5400" b="1" cap="all" spc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Picture 22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5="http://schemas.microsoft.com/office/powerpoint/2012/main" xmlns:p14="http://schemas.microsoft.com/office/powerpoint/2010/main" val="11860638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218</Words>
  <Application>Aspose.Slides for .NET</Application>
  <PresentationFormat>Экран (4:3)</PresentationFormat>
  <Paragraphs>49</Paragraphs>
  <Slides>32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Acrobat Document</vt:lpstr>
      <vt:lpstr>Муниципальное казенное  дошкольное образовательное учреждение «Детский сад  «Байр» п.Цаган Аман   «Основы финансовой грамотности  дошкольников»</vt:lpstr>
      <vt:lpstr> Современная жизнь диктует свои стандарты: в условиях рыночной экономики человеку в любом возрасте, чтобы быть успешным, необходимо быть финансово грамотным. Поэтому обучение основам экономических знаний необходимо начинать уже в детском саду, ведь представления о деньгах и их применении начинают формироваться в дошкольном возрасте. </vt:lpstr>
      <vt:lpstr>Слайд 3</vt:lpstr>
      <vt:lpstr>1. Создание творческой группы по внедрению в МКДОУ «Детский сад «Байр» основ финансовой грамотности дошкольников.  2. Подбор и разработка нормативно - правового обеспечения для формирования и развития финансовой грамотности дошкольников  3. Подготовка материально – технической базы для формирования и развития финансовой грамотности дошкольников  4. Разработка методических рекомендаций для педагогов по изучению литературы по финансовой грамотности дошкольников. Мероприятия с педагогами.  5. Организация и проведение социологического опроса «Значимость финансовой грамотности дошкольников».  6. Повышение квалификации педагогов по вопросам реализации программ по основам финансовой грамотности. 7. Создание образовательно – развивающей среды, в соответствии с ФГОС, способствующей формированию и развитию финансовой грамотности дошкольников  8. Формирование предложений и внесение изменений в ООП, включение раздела «Основы финансовой грамотности».     </vt:lpstr>
      <vt:lpstr>Слайд 5</vt:lpstr>
      <vt:lpstr>Семинар-практикум «Знакомство дошкольников с финансовой грамотностью, через использования дидактических и сюжетно-ролевых игр»</vt:lpstr>
      <vt:lpstr>Дидактическая игра «Кому что подарить»</vt:lpstr>
      <vt:lpstr>Слайд 8</vt:lpstr>
      <vt:lpstr>Открытый показ занятия по финансовой грамотности в старшей группе.  Воспитатель Кейгер Н.В.</vt:lpstr>
      <vt:lpstr>Слайд 10</vt:lpstr>
      <vt:lpstr>Вебинар </vt:lpstr>
      <vt:lpstr>Педсовет «Формирование финансовой грамотности дошкольников"</vt:lpstr>
      <vt:lpstr>Слайд 13</vt:lpstr>
      <vt:lpstr>Слайд 14</vt:lpstr>
      <vt:lpstr>Сюжетно-ролевая игра «Банк»</vt:lpstr>
      <vt:lpstr>Слайд 16</vt:lpstr>
      <vt:lpstr>Сюжетно-ролевая игра «Магазин»</vt:lpstr>
      <vt:lpstr>Взаимодействие с семьей</vt:lpstr>
      <vt:lpstr>Консультации для родителей:</vt:lpstr>
      <vt:lpstr>Слайд 20</vt:lpstr>
      <vt:lpstr>Слайд 21</vt:lpstr>
      <vt:lpstr>Кружок по финансовой грамотности</vt:lpstr>
      <vt:lpstr>Слайд 23</vt:lpstr>
      <vt:lpstr>Цель:  Помочь детям пяти–семи лет войти в социально-экономическую жизнь, способствовать формированию основ финансовой грамотности у детей данного возраста. Задачи: Помочь дошкольнику выработать следующие умения, навыки и личностные качества: понимать и ценить окружающий предметный мир (мир вещей как результат труда людей); уважать людей, умеющих трудиться и честно зарабатывать деньги; осознавать взаимосвязь понятий «труд — продукт — деньги» и «стоимость продукта в зависимости от его качества», видеть красоту человеческого творения; признавать авторитетными качества человека-хозяина: бережливость, рациональность, экономность, трудолюбие и вместе с тем — щедрость, благородство, честность, отзывчивость, сочувствие (примеры меценатства, материальной взаимопомощи, поддержки и т. п.); рационально оценивать способы и средства выполнения желаний, корректировать собственные потребности, выстраивать их иерархию и временную перспективу реализации; применять полученные умения и навыки в реальных жизненных ситуациях.  </vt:lpstr>
      <vt:lpstr>Методы и приемы работы с детьми по финансовой грамотности </vt:lpstr>
      <vt:lpstr>Программа кружка состоит из четырех блоков, связанные между собой задачами и содержанием:</vt:lpstr>
      <vt:lpstr>Слайд 27</vt:lpstr>
      <vt:lpstr>Слайд 28</vt:lpstr>
      <vt:lpstr>  Мониторинг знаний детей  по  финансовой грамотности            2020-2021учебный год (кружковая работа)</vt:lpstr>
      <vt:lpstr>Читаем с детьми:</vt:lpstr>
      <vt:lpstr>Планируемые результаты-дети должны понять, что…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«Детский сад № 10» г.Ярославль   Формирование финансовой грамотности у детей дошкольного возраста</dc:title>
  <dc:creator>Админ</dc:creator>
  <cp:lastModifiedBy>Пользователь</cp:lastModifiedBy>
  <cp:revision>80</cp:revision>
  <dcterms:created xsi:type="dcterms:W3CDTF">2020-05-14T12:09:52Z</dcterms:created>
  <dcterms:modified xsi:type="dcterms:W3CDTF">2021-10-28T13:13:37Z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1268046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